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</p:sldIdLst>
  <p:sldSz cy="5143500" cx="9144000"/>
  <p:notesSz cx="6858000" cy="9144000"/>
  <p:embeddedFontLst>
    <p:embeddedFont>
      <p:font typeface="Raleway"/>
      <p:regular r:id="rId37"/>
      <p:bold r:id="rId38"/>
      <p:italic r:id="rId39"/>
      <p:boldItalic r:id="rId40"/>
    </p:embeddedFont>
    <p:embeddedFont>
      <p:font typeface="Lato"/>
      <p:regular r:id="rId41"/>
      <p:bold r:id="rId42"/>
      <p:italic r:id="rId43"/>
      <p:boldItalic r:id="rId4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812B8B9-65C4-4ED7-9C0C-A839012E4B11}">
  <a:tblStyle styleId="{7812B8B9-65C4-4ED7-9C0C-A839012E4B1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aleway-boldItalic.fntdata"/><Relationship Id="rId20" Type="http://schemas.openxmlformats.org/officeDocument/2006/relationships/slide" Target="slides/slide14.xml"/><Relationship Id="rId42" Type="http://schemas.openxmlformats.org/officeDocument/2006/relationships/font" Target="fonts/Lato-bold.fntdata"/><Relationship Id="rId41" Type="http://schemas.openxmlformats.org/officeDocument/2006/relationships/font" Target="fonts/Lato-regular.fntdata"/><Relationship Id="rId22" Type="http://schemas.openxmlformats.org/officeDocument/2006/relationships/slide" Target="slides/slide16.xml"/><Relationship Id="rId44" Type="http://schemas.openxmlformats.org/officeDocument/2006/relationships/font" Target="fonts/Lato-boldItalic.fntdata"/><Relationship Id="rId21" Type="http://schemas.openxmlformats.org/officeDocument/2006/relationships/slide" Target="slides/slide15.xml"/><Relationship Id="rId43" Type="http://schemas.openxmlformats.org/officeDocument/2006/relationships/font" Target="fonts/Lato-italic.fntdata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font" Target="fonts/Raleway-regular.fntdata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39" Type="http://schemas.openxmlformats.org/officeDocument/2006/relationships/font" Target="fonts/Raleway-italic.fntdata"/><Relationship Id="rId16" Type="http://schemas.openxmlformats.org/officeDocument/2006/relationships/slide" Target="slides/slide10.xml"/><Relationship Id="rId38" Type="http://schemas.openxmlformats.org/officeDocument/2006/relationships/font" Target="fonts/Raleway-bold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2a1951ead5c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2a1951ead5c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a084e18d49_4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2a084e18d49_4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a084e18d49_4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2a084e18d49_4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a084e18d49_4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2a084e18d49_4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a084e18d49_4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2a084e18d49_4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a084e18d49_4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a084e18d49_4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a084e18d49_4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2a084e18d49_4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a084e18d49_4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2a084e18d49_4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2a084e18d49_4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2a084e18d49_4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a084e18d49_4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2a084e18d49_4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a0e096e6c8_2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2a0e096e6c8_2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a1951ead5c_0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2a1951ead5c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a0e096e6c8_2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2a0e096e6c8_2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a0e096e6c8_2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2a0e096e6c8_2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a0e096e6c8_2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2a0e096e6c8_2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a0e096e6c8_2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2a0e096e6c8_2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2a0e096e6c8_2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2a0e096e6c8_2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262a62e0b5a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262a62e0b5a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262a62e0b5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262a62e0b5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262a62e0b5a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262a62e0b5a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262a62e0b5a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262a62e0b5a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262a62e0b5a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262a62e0b5a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a1951ead5c_0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2a1951ead5c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2a1951ead5c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2a1951ead5c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a1951ead5c_0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2a1951ead5c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a1951ead5c_0_1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2a1951ead5c_0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a1951ead5c_0_2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2a1951ead5c_0_2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a1951ead5c_0_2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2a1951ead5c_0_2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a1951ead5c_0_2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2a1951ead5c_0_2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a084e18d49_4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2a084e18d49_4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 spd="med">
    <p:push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s://www.scribbr.com/statistics/multiple-linear-regression/" TargetMode="External"/><Relationship Id="rId4" Type="http://schemas.openxmlformats.org/officeDocument/2006/relationships/hyperlink" Target="https://www.cdc.gov/healthyweight/assessing/bmi/index.html" TargetMode="External"/><Relationship Id="rId5" Type="http://schemas.openxmlformats.org/officeDocument/2006/relationships/hyperlink" Target="https://doi.org/10.3390/ijerph20021418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s://www.pbs.org/newshour/health/health-costs-how-the-us-compares-with-other-countries" TargetMode="External"/><Relationship Id="rId4" Type="http://schemas.openxmlformats.org/officeDocument/2006/relationships/hyperlink" Target="https://www.kaggle.com/datasets/nanditapore/medical-cost-dataset" TargetMode="External"/><Relationship Id="rId5" Type="http://schemas.openxmlformats.org/officeDocument/2006/relationships/hyperlink" Target="https://www.statology.org/heteroscedasticity-regression/" TargetMode="External"/><Relationship Id="rId6" Type="http://schemas.openxmlformats.org/officeDocument/2006/relationships/hyperlink" Target="https://www.statology.org/multiple-linear-regression/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Times New Roman"/>
                <a:ea typeface="Times New Roman"/>
                <a:cs typeface="Times New Roman"/>
                <a:sym typeface="Times New Roman"/>
              </a:rPr>
              <a:t>A Multiple Regression Analysis of Medical Costs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Blair Carter, Adam Winters, and Sherwin Yuen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8" name="Google Shape;8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44900" y="2359200"/>
            <a:ext cx="2072826" cy="251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2650">
                <a:latin typeface="Times New Roman"/>
                <a:ea typeface="Times New Roman"/>
                <a:cs typeface="Times New Roman"/>
                <a:sym typeface="Times New Roman"/>
              </a:rPr>
              <a:t>Diagnostic Plots: Q – Q Residuals</a:t>
            </a:r>
            <a:endParaRPr b="1" sz="265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ct val="55000"/>
              <a:buFont typeface="Arial"/>
              <a:buNone/>
            </a:pPr>
            <a:r>
              <a:t/>
            </a:r>
            <a:endParaRPr b="1"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2" name="Google Shape;152;p2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3" name="Google Shape;15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000" y="1028710"/>
            <a:ext cx="8639999" cy="36639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2650">
                <a:latin typeface="Times New Roman"/>
                <a:ea typeface="Times New Roman"/>
                <a:cs typeface="Times New Roman"/>
                <a:sym typeface="Times New Roman"/>
              </a:rPr>
              <a:t>Diagnostic Plots: Histogram of Residuals</a:t>
            </a:r>
            <a:endParaRPr b="1" sz="265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ct val="55000"/>
              <a:buFont typeface="Arial"/>
              <a:buNone/>
            </a:pPr>
            <a:r>
              <a:t/>
            </a:r>
            <a:endParaRPr b="1"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9" name="Google Shape;159;p2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0" name="Google Shape;16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000" y="1028710"/>
            <a:ext cx="8639999" cy="36639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150">
                <a:latin typeface="Times New Roman"/>
                <a:ea typeface="Times New Roman"/>
                <a:cs typeface="Times New Roman"/>
                <a:sym typeface="Times New Roman"/>
              </a:rPr>
              <a:t>Diagnostic Plots:</a:t>
            </a:r>
            <a:endParaRPr sz="215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6" name="Google Shape;166;p2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imes New Roman"/>
              <a:buChar char="●"/>
            </a:pPr>
            <a:r>
              <a:rPr lang="en-GB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 the Residuals vs. Fitted plot, the dots are not randomly spread around the zero line indicating that the variances are not constant.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imes New Roman"/>
              <a:buChar char="●"/>
            </a:pPr>
            <a:r>
              <a:rPr lang="en-GB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 the Q – Q Residuals plot, the dots do not follow the straight line indicating the model does not follow normal distribution. 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imes New Roman"/>
              <a:buChar char="●"/>
            </a:pPr>
            <a:r>
              <a:rPr lang="en-GB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histogram of residuals is slightly right skewed which also </a:t>
            </a:r>
            <a:r>
              <a:rPr lang="en-GB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indicates</a:t>
            </a:r>
            <a:r>
              <a:rPr lang="en-GB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the model does not follow normal distribution.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-GB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Since these plots indicate that the model may not fit the data properly in terms of its variance and normality, we will try a transformation to fix this issue.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2150">
                <a:latin typeface="Times New Roman"/>
                <a:ea typeface="Times New Roman"/>
                <a:cs typeface="Times New Roman"/>
                <a:sym typeface="Times New Roman"/>
              </a:rPr>
              <a:t>Transformed Model</a:t>
            </a:r>
            <a:r>
              <a:rPr lang="en-GB" sz="2150"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endParaRPr b="1" sz="215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2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imes New Roman"/>
              <a:buChar char="●"/>
            </a:pPr>
            <a:r>
              <a:rPr lang="en-GB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 will transform the response variable, charges to log(charges).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imes New Roman"/>
              <a:buChar char="●"/>
            </a:pPr>
            <a:r>
              <a:rPr lang="en-GB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After completing an analysis of the transformed model using stepwise regression, best subset of predictors, AIC, and BIC, it was determined that sex was significant and should be included.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73" name="Google Shape;17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3650" y="2424300"/>
            <a:ext cx="2278800" cy="4499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0200" y="3444650"/>
            <a:ext cx="8287200" cy="719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ct val="45833"/>
              <a:buFont typeface="Arial"/>
              <a:buNone/>
            </a:pPr>
            <a:r>
              <a:rPr b="1" lang="en-GB" sz="2400">
                <a:latin typeface="Times New Roman"/>
                <a:ea typeface="Times New Roman"/>
                <a:cs typeface="Times New Roman"/>
                <a:sym typeface="Times New Roman"/>
              </a:rPr>
              <a:t>Diagnostic Plots of Transformed Model</a:t>
            </a:r>
            <a:r>
              <a:rPr b="1" lang="en-GB" sz="2400">
                <a:latin typeface="Times New Roman"/>
                <a:ea typeface="Times New Roman"/>
                <a:cs typeface="Times New Roman"/>
                <a:sym typeface="Times New Roman"/>
              </a:rPr>
              <a:t>: Residuals Vs. Fitted</a:t>
            </a:r>
            <a:endParaRPr sz="2400"/>
          </a:p>
        </p:txBody>
      </p:sp>
      <p:sp>
        <p:nvSpPr>
          <p:cNvPr id="180" name="Google Shape;180;p2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81" name="Google Shape;18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000" y="1026910"/>
            <a:ext cx="8639999" cy="36675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2650">
                <a:latin typeface="Times New Roman"/>
                <a:ea typeface="Times New Roman"/>
                <a:cs typeface="Times New Roman"/>
                <a:sym typeface="Times New Roman"/>
              </a:rPr>
              <a:t>Diagnostic Plots of Transformed Model: Q – Q Residuals</a:t>
            </a:r>
            <a:endParaRPr b="1" sz="265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ct val="45833"/>
              <a:buFont typeface="Arial"/>
              <a:buNone/>
            </a:pPr>
            <a:r>
              <a:t/>
            </a:r>
            <a:endParaRPr b="1" sz="2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7" name="Google Shape;187;p2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88" name="Google Shape;18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000" y="1030498"/>
            <a:ext cx="8639999" cy="3660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ct val="45833"/>
              <a:buFont typeface="Arial"/>
              <a:buNone/>
            </a:pPr>
            <a:r>
              <a:rPr b="1" lang="en-GB" sz="2400">
                <a:latin typeface="Times New Roman"/>
                <a:ea typeface="Times New Roman"/>
                <a:cs typeface="Times New Roman"/>
                <a:sym typeface="Times New Roman"/>
              </a:rPr>
              <a:t>Diagnostic Plots of Transformed Model: Histogram of Residuals</a:t>
            </a:r>
            <a:endParaRPr sz="2400"/>
          </a:p>
        </p:txBody>
      </p:sp>
      <p:sp>
        <p:nvSpPr>
          <p:cNvPr id="194" name="Google Shape;194;p2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95" name="Google Shape;19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000" y="1026923"/>
            <a:ext cx="8639999" cy="36675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2150">
                <a:latin typeface="Times New Roman"/>
                <a:ea typeface="Times New Roman"/>
                <a:cs typeface="Times New Roman"/>
                <a:sym typeface="Times New Roman"/>
              </a:rPr>
              <a:t>Diagnostic Plots of Transformed Model:</a:t>
            </a:r>
            <a:endParaRPr sz="2150"/>
          </a:p>
        </p:txBody>
      </p:sp>
      <p:sp>
        <p:nvSpPr>
          <p:cNvPr id="201" name="Google Shape;201;p2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imes New Roman"/>
              <a:buChar char="●"/>
            </a:pPr>
            <a:r>
              <a:rPr lang="en-GB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While the transformation seems to have had a positive effect, the new model still does not properly fit the data, and the normality and variance is questionable. Further manipulation of the variables may correct this.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imes New Roman"/>
              <a:buChar char="●"/>
            </a:pPr>
            <a:r>
              <a:rPr lang="en-GB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 will try to square root the bmi, age, and children variables and see if it improves the fit of the model, and should be incorporated into the final model.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imes New Roman"/>
              <a:buChar char="●"/>
            </a:pPr>
            <a:r>
              <a:rPr lang="en-GB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 see if these transformations improve the model, we will use AIC and BIC to compare with the transformed model.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2150">
                <a:latin typeface="Times New Roman"/>
                <a:ea typeface="Times New Roman"/>
                <a:cs typeface="Times New Roman"/>
                <a:sym typeface="Times New Roman"/>
              </a:rPr>
              <a:t>AIC and BIC of Transformed Model:</a:t>
            </a:r>
            <a:endParaRPr b="1" sz="215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3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208" name="Google Shape;208;p30"/>
          <p:cNvGraphicFramePr/>
          <p:nvPr/>
        </p:nvGraphicFramePr>
        <p:xfrm>
          <a:off x="952500" y="1910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{7812B8B9-65C4-4ED7-9C0C-A839012E4B11}</a:tableStyleId>
              </a:tblPr>
              <a:tblGrid>
                <a:gridCol w="2413000"/>
                <a:gridCol w="2413000"/>
                <a:gridCol w="2413000"/>
              </a:tblGrid>
              <a:tr h="4142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800">
                          <a:solidFill>
                            <a:schemeClr val="dk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Parameters</a:t>
                      </a:r>
                      <a:endParaRPr b="1" sz="1800">
                        <a:solidFill>
                          <a:schemeClr val="dk2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AIC</a:t>
                      </a:r>
                      <a:endParaRPr b="1" sz="1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BIC</a:t>
                      </a:r>
                      <a:endParaRPr b="1" sz="1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</a:tr>
              <a:tr h="359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>
                          <a:solidFill>
                            <a:schemeClr val="dk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Transformed model </a:t>
                      </a:r>
                      <a:endParaRPr sz="1300">
                        <a:solidFill>
                          <a:schemeClr val="dk2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-594.8374</a:t>
                      </a:r>
                      <a:endParaRPr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-542.8481</a:t>
                      </a:r>
                      <a:endParaRPr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</a:tr>
              <a:tr h="745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>
                          <a:solidFill>
                            <a:schemeClr val="dk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Transformed model including √bmi</a:t>
                      </a:r>
                      <a:endParaRPr sz="1300">
                        <a:solidFill>
                          <a:schemeClr val="dk2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solidFill>
                          <a:schemeClr val="dk2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-596.9660</a:t>
                      </a:r>
                      <a:endParaRPr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-544.9767</a:t>
                      </a:r>
                      <a:endParaRPr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</a:tr>
              <a:tr h="745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>
                          <a:solidFill>
                            <a:schemeClr val="dk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Transformed model including √bmi and √age </a:t>
                      </a:r>
                      <a:endParaRPr sz="1300">
                        <a:solidFill>
                          <a:schemeClr val="dk2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solidFill>
                          <a:schemeClr val="dk2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-607.9463</a:t>
                      </a:r>
                      <a:endParaRPr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-555.9570</a:t>
                      </a:r>
                      <a:endParaRPr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</a:tr>
              <a:tr h="552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300">
                          <a:solidFill>
                            <a:schemeClr val="dk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Transformed model including √bmi, √age and √children</a:t>
                      </a:r>
                      <a:endParaRPr sz="1300">
                        <a:solidFill>
                          <a:schemeClr val="dk2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-608.7604</a:t>
                      </a:r>
                      <a:endParaRPr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-556.7711</a:t>
                      </a:r>
                      <a:endParaRPr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150">
                <a:latin typeface="Times New Roman"/>
                <a:ea typeface="Times New Roman"/>
                <a:cs typeface="Times New Roman"/>
                <a:sym typeface="Times New Roman"/>
              </a:rPr>
              <a:t>AIC and BIC of Transformed Model:</a:t>
            </a:r>
            <a:endParaRPr sz="215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4" name="Google Shape;214;p3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-GB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According to the AIC and BIC, the square root of bmi, age, and children improve the fit of the model, and therefore should be incorporated into the final model.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imes New Roman"/>
              <a:buChar char="●"/>
            </a:pPr>
            <a:r>
              <a:rPr lang="en-GB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final model: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15" name="Google Shape;21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2800" y="3013475"/>
            <a:ext cx="7718400" cy="7197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50">
                <a:latin typeface="Times New Roman"/>
                <a:ea typeface="Times New Roman"/>
                <a:cs typeface="Times New Roman"/>
                <a:sym typeface="Times New Roman"/>
              </a:rPr>
              <a:t>Introduction:</a:t>
            </a:r>
            <a:endParaRPr sz="215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4" name="Google Shape;94;p14"/>
          <p:cNvSpPr txBox="1"/>
          <p:nvPr>
            <p:ph idx="1" type="body"/>
          </p:nvPr>
        </p:nvSpPr>
        <p:spPr>
          <a:xfrm>
            <a:off x="729450" y="2078875"/>
            <a:ext cx="45666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imes New Roman"/>
              <a:buChar char="●"/>
            </a:pPr>
            <a:r>
              <a:rPr lang="en-GB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Medical Costs Dataset from Kaggle.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imes New Roman"/>
              <a:buChar char="●"/>
            </a:pPr>
            <a:r>
              <a:rPr lang="en-GB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Multiple regression model was a good fit.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imes New Roman"/>
              <a:buChar char="●"/>
            </a:pPr>
            <a:r>
              <a:rPr lang="en-GB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Our goal is to create a model to describe the relationship between variables or predict future data observations.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imes New Roman"/>
              <a:buChar char="●"/>
            </a:pPr>
            <a:r>
              <a:rPr lang="en-GB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Charges is our response variable.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95" name="Google Shape;95;p14"/>
          <p:cNvGraphicFramePr/>
          <p:nvPr/>
        </p:nvGraphicFramePr>
        <p:xfrm>
          <a:off x="952500" y="3540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{7812B8B9-65C4-4ED7-9C0C-A839012E4B11}</a:tableStyleId>
              </a:tblPr>
              <a:tblGrid>
                <a:gridCol w="1447800"/>
                <a:gridCol w="1447800"/>
                <a:gridCol w="1447800"/>
                <a:gridCol w="1447800"/>
                <a:gridCol w="14478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800">
                          <a:solidFill>
                            <a:schemeClr val="dk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Variable</a:t>
                      </a:r>
                      <a:endParaRPr b="1" sz="1800">
                        <a:solidFill>
                          <a:schemeClr val="dk2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300">
                          <a:solidFill>
                            <a:schemeClr val="dk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Age</a:t>
                      </a:r>
                      <a:endParaRPr b="1" sz="1300">
                        <a:solidFill>
                          <a:schemeClr val="dk2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300">
                          <a:solidFill>
                            <a:schemeClr val="dk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Sex</a:t>
                      </a:r>
                      <a:endParaRPr b="1" sz="1300">
                        <a:solidFill>
                          <a:schemeClr val="dk2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300">
                          <a:solidFill>
                            <a:schemeClr val="dk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BMI</a:t>
                      </a:r>
                      <a:endParaRPr b="1" sz="1300">
                        <a:solidFill>
                          <a:schemeClr val="dk2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300">
                          <a:solidFill>
                            <a:schemeClr val="dk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Children</a:t>
                      </a:r>
                      <a:endParaRPr b="1" sz="1300">
                        <a:solidFill>
                          <a:schemeClr val="dk2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800">
                          <a:solidFill>
                            <a:schemeClr val="dk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Range</a:t>
                      </a:r>
                      <a:endParaRPr b="1" sz="1800">
                        <a:solidFill>
                          <a:schemeClr val="dk2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Min: 18 years</a:t>
                      </a:r>
                      <a:endParaRPr sz="13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Max: 64 years</a:t>
                      </a:r>
                      <a:endParaRPr sz="13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Male or Female</a:t>
                      </a:r>
                      <a:endParaRPr sz="13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Min: 15.96</a:t>
                      </a:r>
                      <a:endParaRPr sz="13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Max: 53.13</a:t>
                      </a:r>
                      <a:endParaRPr sz="13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Min: 0 children</a:t>
                      </a:r>
                      <a:endParaRPr sz="13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Max: 5 children</a:t>
                      </a:r>
                      <a:endParaRPr sz="13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96" name="Google Shape;96;p14"/>
          <p:cNvSpPr/>
          <p:nvPr/>
        </p:nvSpPr>
        <p:spPr>
          <a:xfrm>
            <a:off x="5502750" y="852925"/>
            <a:ext cx="2915400" cy="2034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97" name="Google Shape;9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94262" y="1025839"/>
            <a:ext cx="2532375" cy="168907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ct val="45833"/>
              <a:buFont typeface="Arial"/>
              <a:buNone/>
            </a:pPr>
            <a:r>
              <a:rPr b="1" lang="en-GB" sz="2400">
                <a:latin typeface="Times New Roman"/>
                <a:ea typeface="Times New Roman"/>
                <a:cs typeface="Times New Roman"/>
                <a:sym typeface="Times New Roman"/>
              </a:rPr>
              <a:t>Diagnostic Plots of Final Model: Residuals Vs. Fitted</a:t>
            </a:r>
            <a:endParaRPr sz="2400"/>
          </a:p>
        </p:txBody>
      </p:sp>
      <p:sp>
        <p:nvSpPr>
          <p:cNvPr id="221" name="Google Shape;221;p3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22" name="Google Shape;22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000" y="1028710"/>
            <a:ext cx="8639999" cy="36639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ct val="45833"/>
              <a:buFont typeface="Arial"/>
              <a:buNone/>
            </a:pPr>
            <a:r>
              <a:rPr b="1" lang="en-GB" sz="2400">
                <a:latin typeface="Times New Roman"/>
                <a:ea typeface="Times New Roman"/>
                <a:cs typeface="Times New Roman"/>
                <a:sym typeface="Times New Roman"/>
              </a:rPr>
              <a:t>Diagnostic Plots of Final Model: Q – Q Residuals</a:t>
            </a:r>
            <a:endParaRPr sz="2400"/>
          </a:p>
        </p:txBody>
      </p:sp>
      <p:sp>
        <p:nvSpPr>
          <p:cNvPr id="228" name="Google Shape;228;p3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29" name="Google Shape;22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000" y="1028710"/>
            <a:ext cx="8639999" cy="36639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ct val="45833"/>
              <a:buFont typeface="Arial"/>
              <a:buNone/>
            </a:pPr>
            <a:r>
              <a:rPr b="1" lang="en-GB" sz="2400">
                <a:latin typeface="Times New Roman"/>
                <a:ea typeface="Times New Roman"/>
                <a:cs typeface="Times New Roman"/>
                <a:sym typeface="Times New Roman"/>
              </a:rPr>
              <a:t>Diagnostic Plots of Final Model: Histogram of Residuals</a:t>
            </a:r>
            <a:endParaRPr sz="2400"/>
          </a:p>
        </p:txBody>
      </p:sp>
      <p:sp>
        <p:nvSpPr>
          <p:cNvPr id="235" name="Google Shape;235;p3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36" name="Google Shape;23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000" y="1026923"/>
            <a:ext cx="8639999" cy="36675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150">
                <a:latin typeface="Times New Roman"/>
                <a:ea typeface="Times New Roman"/>
                <a:cs typeface="Times New Roman"/>
                <a:sym typeface="Times New Roman"/>
              </a:rPr>
              <a:t>Diagnostic Plots of Final Model:</a:t>
            </a:r>
            <a:endParaRPr sz="215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2" name="Google Shape;242;p3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-GB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 the Residuals vs. Fitted plot, t</a:t>
            </a:r>
            <a:r>
              <a:rPr lang="en-GB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he dots are not evenly spread around the zero line, indicating that the variance is not constant. The distinct cone shape we see points towards </a:t>
            </a:r>
            <a:r>
              <a:rPr lang="en-GB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heteroscedasticity in the model. </a:t>
            </a:r>
            <a:r>
              <a:rPr lang="en-GB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However, it is an improvement in comparison to the previous models.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-GB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 the Q – Q Residuals plot, the points n</a:t>
            </a:r>
            <a:r>
              <a:rPr lang="en-GB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ear the center of the plot do align along a straight line, but there are large discrepancies at either end of the plot. This indicates that the model may not follow normal distribution.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-GB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histogram is right skewed, which is further evidence that the model may not properly follow normal distribution.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2150">
                <a:latin typeface="Times New Roman"/>
                <a:ea typeface="Times New Roman"/>
                <a:cs typeface="Times New Roman"/>
                <a:sym typeface="Times New Roman"/>
              </a:rPr>
              <a:t>Multicollinearity Check:</a:t>
            </a:r>
            <a:endParaRPr b="1" sz="215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3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imes New Roman"/>
              <a:buChar char="●"/>
            </a:pPr>
            <a:r>
              <a:rPr lang="en-GB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VIF: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imes New Roman"/>
              <a:buChar char="●"/>
            </a:pPr>
            <a:r>
              <a:rPr lang="en-GB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All VIF values are near 1, and therefore it is unlikely that there is multicollinearity between variables in the model.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graphicFrame>
        <p:nvGraphicFramePr>
          <p:cNvPr id="249" name="Google Shape;249;p36"/>
          <p:cNvGraphicFramePr/>
          <p:nvPr/>
        </p:nvGraphicFramePr>
        <p:xfrm>
          <a:off x="954300" y="2571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{7812B8B9-65C4-4ED7-9C0C-A839012E4B11}</a:tableStyleId>
              </a:tblPr>
              <a:tblGrid>
                <a:gridCol w="1206500"/>
                <a:gridCol w="1206500"/>
                <a:gridCol w="1206500"/>
                <a:gridCol w="1206500"/>
                <a:gridCol w="1206500"/>
                <a:gridCol w="1206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800">
                          <a:solidFill>
                            <a:schemeClr val="dk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√age</a:t>
                      </a:r>
                      <a:endParaRPr b="1" sz="1800">
                        <a:solidFill>
                          <a:schemeClr val="dk2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GB" sz="1800">
                          <a:solidFill>
                            <a:schemeClr val="dk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√bmi</a:t>
                      </a:r>
                      <a:endParaRPr b="1" sz="1800">
                        <a:solidFill>
                          <a:schemeClr val="dk2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800">
                          <a:solidFill>
                            <a:schemeClr val="dk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sex</a:t>
                      </a:r>
                      <a:endParaRPr b="1" sz="1800">
                        <a:solidFill>
                          <a:schemeClr val="dk2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GB" sz="1800">
                          <a:solidFill>
                            <a:schemeClr val="dk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√children</a:t>
                      </a:r>
                      <a:endParaRPr b="1" sz="1800">
                        <a:solidFill>
                          <a:schemeClr val="dk2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800">
                          <a:solidFill>
                            <a:schemeClr val="dk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smoker</a:t>
                      </a:r>
                      <a:endParaRPr b="1" sz="1800">
                        <a:solidFill>
                          <a:schemeClr val="dk2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800">
                          <a:solidFill>
                            <a:schemeClr val="dk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region</a:t>
                      </a:r>
                      <a:endParaRPr b="1" sz="1800">
                        <a:solidFill>
                          <a:schemeClr val="dk2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1.021085</a:t>
                      </a:r>
                      <a:endParaRPr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1.103236</a:t>
                      </a:r>
                      <a:endParaRPr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1.008906</a:t>
                      </a:r>
                      <a:endParaRPr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1.008112</a:t>
                      </a:r>
                      <a:endParaRPr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1.012173</a:t>
                      </a:r>
                      <a:endParaRPr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1.095345</a:t>
                      </a:r>
                      <a:endParaRPr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-GB" sz="2150">
                <a:latin typeface="Times New Roman"/>
                <a:ea typeface="Times New Roman"/>
                <a:cs typeface="Times New Roman"/>
                <a:sym typeface="Times New Roman"/>
              </a:rPr>
              <a:t>Final Regression Model:</a:t>
            </a:r>
            <a:endParaRPr b="1" sz="215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5" name="Google Shape;255;p3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Times New Roman"/>
                <a:ea typeface="Times New Roman"/>
                <a:cs typeface="Times New Roman"/>
                <a:sym typeface="Times New Roman"/>
              </a:rPr>
              <a:t>Final model with coefficients: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56" name="Google Shape;25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078875"/>
            <a:ext cx="8520599" cy="12091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-GB" sz="2150">
                <a:latin typeface="Times New Roman"/>
                <a:ea typeface="Times New Roman"/>
                <a:cs typeface="Times New Roman"/>
                <a:sym typeface="Times New Roman"/>
              </a:rPr>
              <a:t>Interpretation of the Coefficients:</a:t>
            </a:r>
            <a:endParaRPr b="1" sz="215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2" name="Google Shape;262;p3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Times New Roman"/>
              <a:buChar char="●"/>
            </a:pPr>
            <a:r>
              <a:rPr b="1" lang="en-GB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√Age: </a:t>
            </a:r>
            <a:r>
              <a:rPr lang="en-GB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If all other variables are kept constant, an increase in √age by 1 will result in the natural logarithm of charges increasing by 0.182920.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Times New Roman"/>
              <a:buChar char="●"/>
            </a:pPr>
            <a:r>
              <a:rPr lang="en-GB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lang="en-GB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√BMI: </a:t>
            </a:r>
            <a:r>
              <a:rPr lang="en-GB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If all other variables are kept constant, an increase in √bmi by 1 will result in the natural logarithm of charges increasing by 0.066830.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Times New Roman"/>
              <a:buChar char="●"/>
            </a:pPr>
            <a:r>
              <a:rPr b="1" lang="en-GB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Sex: </a:t>
            </a:r>
            <a:r>
              <a:rPr lang="en-GB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If all other variables are kept constant, the natural logarithm of charges for a man will be lower than a woman by 0.032588.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imes New Roman"/>
              <a:buChar char="●"/>
            </a:pPr>
            <a:r>
              <a:rPr b="1" lang="en-GB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√Children: </a:t>
            </a:r>
            <a:r>
              <a:rPr lang="en-GB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If all other variables are kept constant, an increase in </a:t>
            </a:r>
            <a:r>
              <a:rPr b="1" lang="en-GB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√</a:t>
            </a:r>
            <a:r>
              <a:rPr lang="en-GB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children will result in the natural logarithm of charges increasing by 0.067949.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imes New Roman"/>
              <a:buChar char="●"/>
            </a:pPr>
            <a:r>
              <a:rPr b="1" lang="en-GB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Smoker: </a:t>
            </a:r>
            <a:r>
              <a:rPr lang="en-GB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If all other variables are kept constant, the natural logarithm of charges for a smoker will be higher than a non-smoker by 0.674252.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-GB" sz="2150">
                <a:latin typeface="Times New Roman"/>
                <a:ea typeface="Times New Roman"/>
                <a:cs typeface="Times New Roman"/>
                <a:sym typeface="Times New Roman"/>
              </a:rPr>
              <a:t>Interpretation of the Coefficients Continued:</a:t>
            </a:r>
            <a:endParaRPr b="1" sz="215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8" name="Google Shape;268;p3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imes New Roman"/>
              <a:buChar char="●"/>
            </a:pPr>
            <a:r>
              <a:rPr b="1" lang="en-GB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Region:</a:t>
            </a:r>
            <a:endParaRPr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imes New Roman"/>
              <a:buChar char="○"/>
            </a:pPr>
            <a:r>
              <a:rPr b="1" lang="en-GB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Northwest: </a:t>
            </a:r>
            <a:r>
              <a:rPr lang="en-GB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If all other variables are kept constant, </a:t>
            </a:r>
            <a:r>
              <a:rPr lang="en-GB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natural logarithm of charges for a patient living in the northwest region will be lower than a patient living in the northeast region by  0.028813.</a:t>
            </a:r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imes New Roman"/>
              <a:buChar char="○"/>
            </a:pPr>
            <a:r>
              <a:rPr b="1" lang="en-GB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Southeast: </a:t>
            </a:r>
            <a:r>
              <a:rPr lang="en-GB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If all other variables are kept constant, the natural logarithm of charges for a patient living in the southeast region will be lower than a patient living in the northeast region by 0.069647.</a:t>
            </a:r>
            <a:endParaRPr b="1"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imes New Roman"/>
              <a:buChar char="○"/>
            </a:pPr>
            <a:r>
              <a:rPr b="1" lang="en-GB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Southwest: </a:t>
            </a:r>
            <a:r>
              <a:rPr lang="en-GB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If all other variables are kept constant, the natural logarithm of charges for a patient living in the southwest region will be lower than a patient living in the northeast region by 0.056479.</a:t>
            </a:r>
            <a:endParaRPr b="1"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-GB" sz="2150">
                <a:latin typeface="Times New Roman"/>
                <a:ea typeface="Times New Roman"/>
                <a:cs typeface="Times New Roman"/>
                <a:sym typeface="Times New Roman"/>
              </a:rPr>
              <a:t>Conclusion:</a:t>
            </a:r>
            <a:endParaRPr b="1" sz="215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4" name="Google Shape;274;p40"/>
          <p:cNvSpPr txBox="1"/>
          <p:nvPr>
            <p:ph idx="1" type="body"/>
          </p:nvPr>
        </p:nvSpPr>
        <p:spPr>
          <a:xfrm>
            <a:off x="729450" y="2078875"/>
            <a:ext cx="45132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imes New Roman"/>
              <a:buChar char="●"/>
            </a:pPr>
            <a:r>
              <a:rPr lang="en-GB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goal to create a regression model to describe or predict the medical costs for a patient was met, but further work is needed to develop a model with a better fit.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imes New Roman"/>
              <a:buChar char="●"/>
            </a:pPr>
            <a:r>
              <a:rPr lang="en-GB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graphs show that there is </a:t>
            </a:r>
            <a:r>
              <a:rPr lang="en-GB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heteroskedasticity and the residuals do not meet the assumptions that they follow a normal distribution.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imes New Roman"/>
              <a:buChar char="●"/>
            </a:pPr>
            <a:r>
              <a:rPr lang="en-GB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Possible solutions could be further transformations, redefining the response variable, or weighted regression.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5" name="Google Shape;275;p40"/>
          <p:cNvSpPr/>
          <p:nvPr/>
        </p:nvSpPr>
        <p:spPr>
          <a:xfrm>
            <a:off x="5625600" y="1248650"/>
            <a:ext cx="2979300" cy="1806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76" name="Google Shape;27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12326" y="1426875"/>
            <a:ext cx="2605829" cy="14495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-GB" sz="2150">
                <a:latin typeface="Times New Roman"/>
                <a:ea typeface="Times New Roman"/>
                <a:cs typeface="Times New Roman"/>
                <a:sym typeface="Times New Roman"/>
              </a:rPr>
              <a:t>References:</a:t>
            </a:r>
            <a:endParaRPr b="1" sz="215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2" name="Google Shape;282;p4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0000" lvl="0" marL="36000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605"/>
              <a:buNone/>
            </a:pPr>
            <a:r>
              <a:rPr lang="en-GB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Bevans, R. (2023, June 22). Multiple linear regression: A quick guide (examples). Scribbr. </a:t>
            </a:r>
            <a:r>
              <a:rPr lang="en-GB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/>
              </a:rPr>
              <a:t>https://www.scribbr.com/statistics/multiple-linear-regression/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0000" lvl="0" marL="36000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605"/>
              <a:buNone/>
            </a:pPr>
            <a:r>
              <a:rPr lang="en-GB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Centers for Disease Control and Prevention. (2022, June 3). Body mass index (BMI). Centers for Disease Control and Prevention. </a:t>
            </a:r>
            <a:r>
              <a:rPr lang="en-GB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/>
              </a:rPr>
              <a:t>https://www.cdc.gov/healthyweight/assessing/bmi/index.html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0000" lvl="0" marL="36000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605"/>
              <a:buNone/>
            </a:pPr>
            <a:r>
              <a:rPr lang="en-GB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Cygańska, M., Kludacz-Alessandri, M., &amp; Pyke, C. (2023). Healthcare costs and health status: Insights from the share survey. International Journal of Environmental Research and Public Health, 20(2), 1418. </a:t>
            </a:r>
            <a:r>
              <a:rPr lang="en-GB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5"/>
              </a:rPr>
              <a:t>https://doi.org/10.3390/ijerph20021418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0000" lvl="0" marL="360000" rtl="0" algn="l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SzPts val="605"/>
              <a:buNone/>
            </a:pPr>
            <a:r>
              <a:rPr lang="en-GB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Huang, L. (n.d.). Chapter 1 Multiple Regression. STAT 271: Introduction to Data Analysis and Statistical Modeling.</a:t>
            </a:r>
            <a:endParaRPr sz="989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50">
                <a:latin typeface="Times New Roman"/>
                <a:ea typeface="Times New Roman"/>
                <a:cs typeface="Times New Roman"/>
                <a:sym typeface="Times New Roman"/>
              </a:rPr>
              <a:t>Introduction Continued:</a:t>
            </a:r>
            <a:endParaRPr sz="215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3" name="Google Shape;103;p1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imes New Roman"/>
              <a:buChar char="●"/>
            </a:pPr>
            <a:r>
              <a:rPr lang="en-GB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Research allows us to predict the effects of the variables, for example increasing age and BMI should correlate to greater medical charges as they leave patients at a greater risk of disease and injury.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imes New Roman"/>
              <a:buChar char="●"/>
            </a:pPr>
            <a:r>
              <a:rPr lang="en-GB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 determine the significance of explanatory variables, check model assumptions, and check for </a:t>
            </a:r>
            <a:r>
              <a:rPr lang="en-GB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multicollinearity</a:t>
            </a:r>
            <a:r>
              <a:rPr lang="en-GB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we will utilize: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imes New Roman"/>
              <a:buChar char="○"/>
            </a:pPr>
            <a:r>
              <a:rPr lang="en-GB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Stepwise regression</a:t>
            </a:r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imes New Roman"/>
              <a:buChar char="○"/>
            </a:pPr>
            <a:r>
              <a:rPr lang="en-GB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Best subset of predictors</a:t>
            </a:r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imes New Roman"/>
              <a:buChar char="○"/>
            </a:pPr>
            <a:r>
              <a:rPr lang="en-GB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AIC and BIC</a:t>
            </a:r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imes New Roman"/>
              <a:buChar char="○"/>
            </a:pPr>
            <a:r>
              <a:rPr lang="en-GB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Diagnostic plots and transformations</a:t>
            </a:r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imes New Roman"/>
              <a:buChar char="○"/>
            </a:pPr>
            <a:r>
              <a:rPr lang="en-GB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VIF</a:t>
            </a:r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104" name="Google Shape;104;p15"/>
          <p:cNvGraphicFramePr/>
          <p:nvPr/>
        </p:nvGraphicFramePr>
        <p:xfrm>
          <a:off x="952500" y="18962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{7812B8B9-65C4-4ED7-9C0C-A839012E4B11}</a:tableStyleId>
              </a:tblPr>
              <a:tblGrid>
                <a:gridCol w="1809750"/>
                <a:gridCol w="1809750"/>
                <a:gridCol w="1809750"/>
                <a:gridCol w="18097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800">
                          <a:solidFill>
                            <a:schemeClr val="dk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Variable</a:t>
                      </a:r>
                      <a:endParaRPr b="1" sz="1800">
                        <a:solidFill>
                          <a:schemeClr val="dk2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300">
                          <a:solidFill>
                            <a:schemeClr val="dk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Smoker</a:t>
                      </a:r>
                      <a:endParaRPr b="1" sz="1300">
                        <a:solidFill>
                          <a:schemeClr val="dk2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300">
                          <a:solidFill>
                            <a:schemeClr val="dk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Region</a:t>
                      </a:r>
                      <a:endParaRPr b="1" sz="1300">
                        <a:solidFill>
                          <a:schemeClr val="dk2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300">
                          <a:solidFill>
                            <a:schemeClr val="dk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Charges</a:t>
                      </a:r>
                      <a:endParaRPr b="1" sz="1300">
                        <a:solidFill>
                          <a:schemeClr val="dk2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800">
                          <a:solidFill>
                            <a:schemeClr val="dk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Range</a:t>
                      </a:r>
                      <a:endParaRPr b="1" sz="1800">
                        <a:solidFill>
                          <a:schemeClr val="dk2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Yes or No</a:t>
                      </a:r>
                      <a:endParaRPr sz="13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Northwest, Northeast, Southwest, Southeast</a:t>
                      </a:r>
                      <a:endParaRPr sz="13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Min: $1,122</a:t>
                      </a:r>
                      <a:endParaRPr sz="13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Max: $63,770</a:t>
                      </a:r>
                      <a:endParaRPr sz="13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50">
                <a:latin typeface="Times New Roman"/>
                <a:ea typeface="Times New Roman"/>
                <a:cs typeface="Times New Roman"/>
                <a:sym typeface="Times New Roman"/>
              </a:rPr>
              <a:t>References Continued:</a:t>
            </a:r>
            <a:endParaRPr sz="215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8" name="Google Shape;288;p4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0000" lvl="0" marL="36000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605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Kane, J. (2012, October 22). Health costs: How the U.S. compares with other countries. PBS. </a:t>
            </a:r>
            <a:r>
              <a:rPr lang="en-GB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/>
              </a:rPr>
              <a:t>https://www.pbs.org/newshour/health/health-costs-how-the-us-compares-with-other-countries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0000" lvl="0" marL="36000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605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Pore, N. (2023, August 19). Medical_cost_dataset. Kaggle. </a:t>
            </a:r>
            <a:r>
              <a:rPr lang="en-GB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/>
              </a:rPr>
              <a:t>https://www.kaggle.com/datasets/nanditapore/medical-cost-dataset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0000" lvl="0" marL="36000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605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Zach. (2019, February 23). Understanding heteroscedasticity in regression analysis. Statology. </a:t>
            </a:r>
            <a:r>
              <a:rPr lang="en-GB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5"/>
              </a:rPr>
              <a:t>https://www.statology.org/heteroscedasticity-regression/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0000" lvl="0" marL="36000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605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Zach. (2020, November 16). Introduction to multiple linear regression. Statology. </a:t>
            </a:r>
            <a:r>
              <a:rPr lang="en-GB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6"/>
              </a:rPr>
              <a:t>https://www.statology.org/multiple-linear-regression/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50">
                <a:latin typeface="Times New Roman"/>
                <a:ea typeface="Times New Roman"/>
                <a:cs typeface="Times New Roman"/>
                <a:sym typeface="Times New Roman"/>
              </a:rPr>
              <a:t>Full Model:</a:t>
            </a:r>
            <a:endParaRPr sz="215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10" name="Google Shape;11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0050" y="2196763"/>
            <a:ext cx="8287200" cy="7499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50">
                <a:latin typeface="Times New Roman"/>
                <a:ea typeface="Times New Roman"/>
                <a:cs typeface="Times New Roman"/>
                <a:sym typeface="Times New Roman"/>
              </a:rPr>
              <a:t>Stepwise Regression:</a:t>
            </a:r>
            <a:endParaRPr sz="215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6" name="Google Shape;116;p17"/>
          <p:cNvSpPr txBox="1"/>
          <p:nvPr>
            <p:ph idx="1" type="body"/>
          </p:nvPr>
        </p:nvSpPr>
        <p:spPr>
          <a:xfrm>
            <a:off x="729450" y="2078875"/>
            <a:ext cx="338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imes New Roman"/>
              <a:buChar char="●"/>
            </a:pPr>
            <a:r>
              <a:rPr lang="en-GB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</a:t>
            </a:r>
            <a:r>
              <a:rPr lang="en-GB" sz="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calc</a:t>
            </a:r>
            <a:r>
              <a:rPr lang="en-GB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= 500.8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imes New Roman"/>
              <a:buChar char="●"/>
            </a:pPr>
            <a:r>
              <a:rPr lang="en-GB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 - value = 0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imes New Roman"/>
              <a:buChar char="●"/>
            </a:pPr>
            <a:r>
              <a:rPr lang="en-GB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Reject H₀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imes New Roman"/>
              <a:buChar char="●"/>
            </a:pPr>
            <a:r>
              <a:rPr lang="en-GB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There is significant evidence to conclude that at least one β does not equal 0 at the 5% significance level.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117" name="Google Shape;117;p17"/>
          <p:cNvGraphicFramePr/>
          <p:nvPr/>
        </p:nvGraphicFramePr>
        <p:xfrm>
          <a:off x="4253350" y="1853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{7812B8B9-65C4-4ED7-9C0C-A839012E4B11}</a:tableStyleId>
              </a:tblPr>
              <a:tblGrid>
                <a:gridCol w="1583900"/>
                <a:gridCol w="1583900"/>
                <a:gridCol w="1583900"/>
              </a:tblGrid>
              <a:tr h="226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>
                          <a:solidFill>
                            <a:schemeClr val="dk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β</a:t>
                      </a:r>
                      <a:r>
                        <a:rPr b="1" lang="en-GB" sz="600">
                          <a:solidFill>
                            <a:schemeClr val="dk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</a:t>
                      </a:r>
                      <a:endParaRPr b="1" sz="600">
                        <a:solidFill>
                          <a:schemeClr val="dk2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>
                          <a:solidFill>
                            <a:schemeClr val="dk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Coefficient</a:t>
                      </a:r>
                      <a:endParaRPr b="1" sz="1200">
                        <a:solidFill>
                          <a:schemeClr val="dk2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>
                          <a:solidFill>
                            <a:schemeClr val="dk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</a:t>
                      </a:r>
                      <a:r>
                        <a:rPr b="1" lang="en-GB" sz="1200">
                          <a:solidFill>
                            <a:schemeClr val="dk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- value</a:t>
                      </a:r>
                      <a:endParaRPr b="1" sz="1200">
                        <a:solidFill>
                          <a:schemeClr val="dk2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</a:tr>
              <a:tr h="226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900">
                          <a:solidFill>
                            <a:schemeClr val="dk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β₀</a:t>
                      </a:r>
                      <a:endParaRPr b="1" sz="1200">
                        <a:solidFill>
                          <a:schemeClr val="dk2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-11938.5</a:t>
                      </a:r>
                      <a:endParaRPr sz="9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 sz="9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226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900">
                          <a:solidFill>
                            <a:schemeClr val="dk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β₁</a:t>
                      </a:r>
                      <a:endParaRPr b="1" sz="900">
                        <a:solidFill>
                          <a:schemeClr val="dk2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256.9</a:t>
                      </a:r>
                      <a:endParaRPr sz="9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 sz="9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226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900">
                          <a:solidFill>
                            <a:schemeClr val="dk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β₂</a:t>
                      </a:r>
                      <a:endParaRPr b="1" sz="900">
                        <a:solidFill>
                          <a:schemeClr val="dk2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-131.3</a:t>
                      </a:r>
                      <a:endParaRPr sz="9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0.693348</a:t>
                      </a:r>
                      <a:endParaRPr sz="9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226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900">
                          <a:solidFill>
                            <a:schemeClr val="dk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β₃</a:t>
                      </a:r>
                      <a:endParaRPr b="1" sz="900">
                        <a:solidFill>
                          <a:schemeClr val="dk2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339.2</a:t>
                      </a:r>
                      <a:endParaRPr sz="9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 sz="9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226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900">
                          <a:solidFill>
                            <a:schemeClr val="dk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β₄</a:t>
                      </a:r>
                      <a:endParaRPr b="1" sz="900">
                        <a:solidFill>
                          <a:schemeClr val="dk2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475.5</a:t>
                      </a:r>
                      <a:endParaRPr sz="9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0.000577</a:t>
                      </a:r>
                      <a:endParaRPr sz="9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226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900">
                          <a:solidFill>
                            <a:schemeClr val="dk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β₅</a:t>
                      </a:r>
                      <a:endParaRPr b="1" sz="900">
                        <a:solidFill>
                          <a:schemeClr val="dk2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23848.5</a:t>
                      </a:r>
                      <a:endParaRPr sz="9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 sz="9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226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900">
                          <a:solidFill>
                            <a:schemeClr val="dk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β₆</a:t>
                      </a:r>
                      <a:endParaRPr b="1" sz="900">
                        <a:solidFill>
                          <a:schemeClr val="dk2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-353.0</a:t>
                      </a:r>
                      <a:endParaRPr sz="9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0.458769</a:t>
                      </a:r>
                      <a:endParaRPr sz="9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226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900">
                          <a:solidFill>
                            <a:schemeClr val="dk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β₇</a:t>
                      </a:r>
                      <a:endParaRPr b="1" sz="900">
                        <a:solidFill>
                          <a:schemeClr val="dk2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-1035.0</a:t>
                      </a:r>
                      <a:endParaRPr sz="9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0.030782</a:t>
                      </a:r>
                      <a:endParaRPr sz="9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</a:tr>
              <a:tr h="226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900">
                          <a:solidFill>
                            <a:schemeClr val="dk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β₈</a:t>
                      </a:r>
                      <a:endParaRPr b="1" sz="900">
                        <a:solidFill>
                          <a:schemeClr val="dk2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-960.0</a:t>
                      </a:r>
                      <a:endParaRPr sz="9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0.044765</a:t>
                      </a:r>
                      <a:endParaRPr sz="9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118" name="Google Shape;11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450" y="1997250"/>
            <a:ext cx="3286200" cy="494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50">
                <a:latin typeface="Times New Roman"/>
                <a:ea typeface="Times New Roman"/>
                <a:cs typeface="Times New Roman"/>
                <a:sym typeface="Times New Roman"/>
              </a:rPr>
              <a:t>Best Subset of Predictors:</a:t>
            </a:r>
            <a:endParaRPr sz="215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4" name="Google Shape;124;p1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imes New Roman"/>
              <a:buChar char="●"/>
            </a:pPr>
            <a:r>
              <a:rPr lang="en-GB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R²</a:t>
            </a:r>
            <a:r>
              <a:rPr lang="en-GB" sz="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adj</a:t>
            </a:r>
            <a:endParaRPr sz="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imes New Roman"/>
              <a:buChar char="●"/>
            </a:pPr>
            <a:r>
              <a:rPr lang="en-GB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Model without sex had the highest </a:t>
            </a:r>
            <a:r>
              <a:rPr lang="en-GB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R²</a:t>
            </a:r>
            <a:r>
              <a:rPr lang="en-GB" sz="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adj</a:t>
            </a:r>
            <a:r>
              <a:rPr lang="en-GB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125" name="Google Shape;125;p18"/>
          <p:cNvGraphicFramePr/>
          <p:nvPr/>
        </p:nvGraphicFramePr>
        <p:xfrm>
          <a:off x="952475" y="1853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{7812B8B9-65C4-4ED7-9C0C-A839012E4B11}</a:tableStyleId>
              </a:tblPr>
              <a:tblGrid>
                <a:gridCol w="1034150"/>
                <a:gridCol w="1034150"/>
                <a:gridCol w="1034150"/>
                <a:gridCol w="1034150"/>
                <a:gridCol w="1034150"/>
                <a:gridCol w="1034150"/>
                <a:gridCol w="1034150"/>
              </a:tblGrid>
              <a:tr h="348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>
                          <a:solidFill>
                            <a:schemeClr val="dk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age</a:t>
                      </a:r>
                      <a:endParaRPr b="1" sz="1200">
                        <a:solidFill>
                          <a:schemeClr val="dk2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>
                          <a:solidFill>
                            <a:schemeClr val="dk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sex</a:t>
                      </a:r>
                      <a:endParaRPr b="1" sz="1200">
                        <a:solidFill>
                          <a:schemeClr val="dk2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>
                          <a:solidFill>
                            <a:schemeClr val="dk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bmi</a:t>
                      </a:r>
                      <a:endParaRPr b="1" sz="1200">
                        <a:solidFill>
                          <a:schemeClr val="dk2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>
                          <a:solidFill>
                            <a:schemeClr val="dk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children</a:t>
                      </a:r>
                      <a:endParaRPr b="1" sz="1200">
                        <a:solidFill>
                          <a:schemeClr val="dk2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>
                          <a:solidFill>
                            <a:schemeClr val="dk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smoker</a:t>
                      </a:r>
                      <a:endParaRPr b="1" sz="1200">
                        <a:solidFill>
                          <a:schemeClr val="dk2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>
                          <a:solidFill>
                            <a:schemeClr val="dk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region</a:t>
                      </a:r>
                      <a:endParaRPr b="1" sz="1200">
                        <a:solidFill>
                          <a:schemeClr val="dk2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b="1" lang="en-GB" sz="1200">
                          <a:solidFill>
                            <a:schemeClr val="dk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R²</a:t>
                      </a:r>
                      <a:r>
                        <a:rPr b="1" lang="en-GB" sz="600">
                          <a:solidFill>
                            <a:schemeClr val="dk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adj</a:t>
                      </a:r>
                      <a:endParaRPr b="1" sz="600">
                        <a:solidFill>
                          <a:schemeClr val="dk2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</a:tr>
              <a:tr h="3074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>
                          <a:solidFill>
                            <a:schemeClr val="dk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</a:t>
                      </a:r>
                      <a:endParaRPr sz="900">
                        <a:solidFill>
                          <a:schemeClr val="dk2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>
                          <a:solidFill>
                            <a:schemeClr val="dk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</a:t>
                      </a:r>
                      <a:endParaRPr sz="900">
                        <a:solidFill>
                          <a:schemeClr val="dk2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>
                          <a:solidFill>
                            <a:schemeClr val="dk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</a:t>
                      </a:r>
                      <a:endParaRPr sz="900">
                        <a:solidFill>
                          <a:schemeClr val="dk2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>
                          <a:solidFill>
                            <a:schemeClr val="dk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</a:t>
                      </a:r>
                      <a:endParaRPr sz="900">
                        <a:solidFill>
                          <a:schemeClr val="dk2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>
                          <a:solidFill>
                            <a:schemeClr val="dk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yes</a:t>
                      </a:r>
                      <a:endParaRPr sz="900">
                        <a:solidFill>
                          <a:schemeClr val="dk2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>
                          <a:solidFill>
                            <a:schemeClr val="dk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</a:t>
                      </a:r>
                      <a:endParaRPr sz="900">
                        <a:solidFill>
                          <a:schemeClr val="dk2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0.6195</a:t>
                      </a:r>
                      <a:endParaRPr sz="9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</a:tr>
              <a:tr h="3074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>
                          <a:solidFill>
                            <a:schemeClr val="dk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yes</a:t>
                      </a:r>
                      <a:endParaRPr sz="900">
                        <a:solidFill>
                          <a:schemeClr val="dk2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>
                          <a:solidFill>
                            <a:schemeClr val="dk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</a:t>
                      </a:r>
                      <a:endParaRPr sz="900">
                        <a:solidFill>
                          <a:schemeClr val="dk2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>
                          <a:solidFill>
                            <a:schemeClr val="dk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</a:t>
                      </a:r>
                      <a:endParaRPr sz="900">
                        <a:solidFill>
                          <a:schemeClr val="dk2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>
                          <a:solidFill>
                            <a:schemeClr val="dk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</a:t>
                      </a:r>
                      <a:endParaRPr sz="900">
                        <a:solidFill>
                          <a:schemeClr val="dk2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>
                          <a:solidFill>
                            <a:schemeClr val="dk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yes</a:t>
                      </a:r>
                      <a:endParaRPr sz="900">
                        <a:solidFill>
                          <a:schemeClr val="dk2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>
                          <a:solidFill>
                            <a:schemeClr val="dk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</a:t>
                      </a:r>
                      <a:endParaRPr sz="900">
                        <a:solidFill>
                          <a:schemeClr val="dk2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0.7210</a:t>
                      </a:r>
                      <a:endParaRPr sz="9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</a:tr>
              <a:tr h="3074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>
                          <a:solidFill>
                            <a:schemeClr val="dk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yes</a:t>
                      </a:r>
                      <a:endParaRPr sz="900">
                        <a:solidFill>
                          <a:schemeClr val="dk2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>
                          <a:solidFill>
                            <a:schemeClr val="dk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</a:t>
                      </a:r>
                      <a:endParaRPr sz="900">
                        <a:solidFill>
                          <a:schemeClr val="dk2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>
                          <a:solidFill>
                            <a:schemeClr val="dk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yes</a:t>
                      </a:r>
                      <a:endParaRPr sz="900">
                        <a:solidFill>
                          <a:schemeClr val="dk2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>
                          <a:solidFill>
                            <a:schemeClr val="dk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</a:t>
                      </a:r>
                      <a:endParaRPr sz="900">
                        <a:solidFill>
                          <a:schemeClr val="dk2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>
                          <a:solidFill>
                            <a:schemeClr val="dk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yes</a:t>
                      </a:r>
                      <a:endParaRPr sz="900">
                        <a:solidFill>
                          <a:schemeClr val="dk2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>
                          <a:solidFill>
                            <a:schemeClr val="dk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</a:t>
                      </a:r>
                      <a:endParaRPr sz="900">
                        <a:solidFill>
                          <a:schemeClr val="dk2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0.7469</a:t>
                      </a:r>
                      <a:endParaRPr sz="9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</a:tr>
              <a:tr h="3074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>
                          <a:solidFill>
                            <a:schemeClr val="dk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yes</a:t>
                      </a:r>
                      <a:endParaRPr sz="900">
                        <a:solidFill>
                          <a:schemeClr val="dk2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>
                          <a:solidFill>
                            <a:schemeClr val="dk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</a:t>
                      </a:r>
                      <a:endParaRPr sz="900">
                        <a:solidFill>
                          <a:schemeClr val="dk2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>
                          <a:solidFill>
                            <a:schemeClr val="dk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yes</a:t>
                      </a:r>
                      <a:endParaRPr sz="900">
                        <a:solidFill>
                          <a:schemeClr val="dk2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>
                          <a:solidFill>
                            <a:schemeClr val="dk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yes</a:t>
                      </a:r>
                      <a:endParaRPr sz="900">
                        <a:solidFill>
                          <a:schemeClr val="dk2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>
                          <a:solidFill>
                            <a:schemeClr val="dk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yes</a:t>
                      </a:r>
                      <a:endParaRPr sz="900">
                        <a:solidFill>
                          <a:schemeClr val="dk2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>
                          <a:solidFill>
                            <a:schemeClr val="dk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</a:t>
                      </a:r>
                      <a:endParaRPr sz="900">
                        <a:solidFill>
                          <a:schemeClr val="dk2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0.7489</a:t>
                      </a:r>
                      <a:endParaRPr sz="9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</a:tr>
              <a:tr h="3074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>
                          <a:solidFill>
                            <a:schemeClr val="dk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yes</a:t>
                      </a:r>
                      <a:endParaRPr sz="900">
                        <a:solidFill>
                          <a:schemeClr val="dk2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>
                          <a:solidFill>
                            <a:schemeClr val="dk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</a:t>
                      </a:r>
                      <a:endParaRPr sz="900">
                        <a:solidFill>
                          <a:schemeClr val="dk2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>
                          <a:solidFill>
                            <a:schemeClr val="dk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yes</a:t>
                      </a:r>
                      <a:endParaRPr sz="900">
                        <a:solidFill>
                          <a:schemeClr val="dk2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>
                          <a:solidFill>
                            <a:schemeClr val="dk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yes</a:t>
                      </a:r>
                      <a:endParaRPr sz="900">
                        <a:solidFill>
                          <a:schemeClr val="dk2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>
                          <a:solidFill>
                            <a:schemeClr val="dk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yes</a:t>
                      </a:r>
                      <a:endParaRPr sz="900">
                        <a:solidFill>
                          <a:schemeClr val="dk2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>
                          <a:solidFill>
                            <a:schemeClr val="dk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yes</a:t>
                      </a:r>
                      <a:endParaRPr sz="900">
                        <a:solidFill>
                          <a:schemeClr val="dk2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0.7496</a:t>
                      </a:r>
                      <a:endParaRPr sz="9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</a:tr>
              <a:tr h="3074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>
                          <a:solidFill>
                            <a:schemeClr val="dk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yes</a:t>
                      </a:r>
                      <a:endParaRPr sz="900">
                        <a:solidFill>
                          <a:schemeClr val="dk2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>
                          <a:solidFill>
                            <a:schemeClr val="dk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yes</a:t>
                      </a:r>
                      <a:endParaRPr sz="900">
                        <a:solidFill>
                          <a:schemeClr val="dk2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>
                          <a:solidFill>
                            <a:schemeClr val="dk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yes</a:t>
                      </a:r>
                      <a:endParaRPr sz="900">
                        <a:solidFill>
                          <a:schemeClr val="dk2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>
                          <a:solidFill>
                            <a:schemeClr val="dk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yes</a:t>
                      </a:r>
                      <a:endParaRPr sz="900">
                        <a:solidFill>
                          <a:schemeClr val="dk2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>
                          <a:solidFill>
                            <a:schemeClr val="dk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yes</a:t>
                      </a:r>
                      <a:endParaRPr sz="900">
                        <a:solidFill>
                          <a:schemeClr val="dk2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>
                          <a:solidFill>
                            <a:schemeClr val="dk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yes</a:t>
                      </a:r>
                      <a:endParaRPr sz="900">
                        <a:solidFill>
                          <a:schemeClr val="dk2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0.7494</a:t>
                      </a:r>
                      <a:endParaRPr sz="9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50">
                <a:latin typeface="Times New Roman"/>
                <a:ea typeface="Times New Roman"/>
                <a:cs typeface="Times New Roman"/>
                <a:sym typeface="Times New Roman"/>
              </a:rPr>
              <a:t>Best Subset of Predictors Continued:</a:t>
            </a:r>
            <a:endParaRPr sz="215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1" name="Google Shape;131;p1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imes New Roman"/>
              <a:buChar char="●"/>
            </a:pPr>
            <a:r>
              <a:rPr lang="en-GB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</a:t>
            </a:r>
            <a:r>
              <a:rPr lang="en-GB" sz="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</a:t>
            </a:r>
            <a:endParaRPr sz="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imes New Roman"/>
              <a:buChar char="●"/>
            </a:pPr>
            <a:r>
              <a:rPr lang="en-GB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Model without sex had the smallest C</a:t>
            </a:r>
            <a:r>
              <a:rPr lang="en-GB" sz="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</a:t>
            </a:r>
            <a:r>
              <a:rPr lang="en-GB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that was close to the number of parameters in the full model.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132" name="Google Shape;132;p19"/>
          <p:cNvGraphicFramePr/>
          <p:nvPr/>
        </p:nvGraphicFramePr>
        <p:xfrm>
          <a:off x="952475" y="1853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{7812B8B9-65C4-4ED7-9C0C-A839012E4B11}</a:tableStyleId>
              </a:tblPr>
              <a:tblGrid>
                <a:gridCol w="1034150"/>
                <a:gridCol w="1034150"/>
                <a:gridCol w="1034150"/>
                <a:gridCol w="1034150"/>
                <a:gridCol w="1034150"/>
                <a:gridCol w="1034150"/>
                <a:gridCol w="1034150"/>
              </a:tblGrid>
              <a:tr h="348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>
                          <a:solidFill>
                            <a:schemeClr val="dk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age</a:t>
                      </a:r>
                      <a:endParaRPr b="1" sz="1200">
                        <a:solidFill>
                          <a:schemeClr val="dk2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>
                          <a:solidFill>
                            <a:schemeClr val="dk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sex</a:t>
                      </a:r>
                      <a:endParaRPr b="1" sz="1200">
                        <a:solidFill>
                          <a:schemeClr val="dk2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>
                          <a:solidFill>
                            <a:schemeClr val="dk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bmi</a:t>
                      </a:r>
                      <a:endParaRPr b="1" sz="1200">
                        <a:solidFill>
                          <a:schemeClr val="dk2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>
                          <a:solidFill>
                            <a:schemeClr val="dk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children</a:t>
                      </a:r>
                      <a:endParaRPr b="1" sz="1200">
                        <a:solidFill>
                          <a:schemeClr val="dk2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>
                          <a:solidFill>
                            <a:schemeClr val="dk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smoker</a:t>
                      </a:r>
                      <a:endParaRPr b="1" sz="1200">
                        <a:solidFill>
                          <a:schemeClr val="dk2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>
                          <a:solidFill>
                            <a:schemeClr val="dk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region</a:t>
                      </a:r>
                      <a:endParaRPr b="1" sz="1200">
                        <a:solidFill>
                          <a:schemeClr val="dk2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b="1" lang="en-GB" sz="1200">
                          <a:solidFill>
                            <a:schemeClr val="dk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</a:t>
                      </a:r>
                      <a:r>
                        <a:rPr b="1" lang="en-GB" sz="600">
                          <a:solidFill>
                            <a:schemeClr val="dk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</a:t>
                      </a:r>
                      <a:endParaRPr b="1" sz="600">
                        <a:solidFill>
                          <a:schemeClr val="dk2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</a:tr>
              <a:tr h="3074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>
                          <a:solidFill>
                            <a:schemeClr val="dk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</a:t>
                      </a:r>
                      <a:endParaRPr sz="900">
                        <a:solidFill>
                          <a:schemeClr val="dk2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>
                          <a:solidFill>
                            <a:schemeClr val="dk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</a:t>
                      </a:r>
                      <a:endParaRPr sz="900">
                        <a:solidFill>
                          <a:schemeClr val="dk2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>
                          <a:solidFill>
                            <a:schemeClr val="dk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</a:t>
                      </a:r>
                      <a:endParaRPr sz="900">
                        <a:solidFill>
                          <a:schemeClr val="dk2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>
                          <a:solidFill>
                            <a:schemeClr val="dk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</a:t>
                      </a:r>
                      <a:endParaRPr sz="900">
                        <a:solidFill>
                          <a:schemeClr val="dk2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>
                          <a:solidFill>
                            <a:schemeClr val="dk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yes</a:t>
                      </a:r>
                      <a:endParaRPr sz="900">
                        <a:solidFill>
                          <a:schemeClr val="dk2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>
                          <a:solidFill>
                            <a:schemeClr val="dk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</a:t>
                      </a:r>
                      <a:endParaRPr sz="900">
                        <a:solidFill>
                          <a:schemeClr val="dk2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694.7395</a:t>
                      </a:r>
                      <a:endParaRPr sz="9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</a:tr>
              <a:tr h="3074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>
                          <a:solidFill>
                            <a:schemeClr val="dk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yes</a:t>
                      </a:r>
                      <a:endParaRPr sz="900">
                        <a:solidFill>
                          <a:schemeClr val="dk2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>
                          <a:solidFill>
                            <a:schemeClr val="dk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</a:t>
                      </a:r>
                      <a:endParaRPr sz="900">
                        <a:solidFill>
                          <a:schemeClr val="dk2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>
                          <a:solidFill>
                            <a:schemeClr val="dk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</a:t>
                      </a:r>
                      <a:endParaRPr sz="900">
                        <a:solidFill>
                          <a:schemeClr val="dk2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>
                          <a:solidFill>
                            <a:schemeClr val="dk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</a:t>
                      </a:r>
                      <a:endParaRPr sz="900">
                        <a:solidFill>
                          <a:schemeClr val="dk2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>
                          <a:solidFill>
                            <a:schemeClr val="dk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yes</a:t>
                      </a:r>
                      <a:endParaRPr sz="900">
                        <a:solidFill>
                          <a:schemeClr val="dk2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>
                          <a:solidFill>
                            <a:schemeClr val="dk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</a:t>
                      </a:r>
                      <a:endParaRPr sz="900">
                        <a:solidFill>
                          <a:schemeClr val="dk2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154.4620</a:t>
                      </a:r>
                      <a:endParaRPr sz="9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</a:tr>
              <a:tr h="3074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>
                          <a:solidFill>
                            <a:schemeClr val="dk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yes</a:t>
                      </a:r>
                      <a:endParaRPr sz="900">
                        <a:solidFill>
                          <a:schemeClr val="dk2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>
                          <a:solidFill>
                            <a:schemeClr val="dk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</a:t>
                      </a:r>
                      <a:endParaRPr sz="900">
                        <a:solidFill>
                          <a:schemeClr val="dk2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>
                          <a:solidFill>
                            <a:schemeClr val="dk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yes</a:t>
                      </a:r>
                      <a:endParaRPr sz="900">
                        <a:solidFill>
                          <a:schemeClr val="dk2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>
                          <a:solidFill>
                            <a:schemeClr val="dk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</a:t>
                      </a:r>
                      <a:endParaRPr sz="900">
                        <a:solidFill>
                          <a:schemeClr val="dk2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>
                          <a:solidFill>
                            <a:schemeClr val="dk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yes</a:t>
                      </a:r>
                      <a:endParaRPr sz="900">
                        <a:solidFill>
                          <a:schemeClr val="dk2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>
                          <a:solidFill>
                            <a:schemeClr val="dk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</a:t>
                      </a:r>
                      <a:endParaRPr sz="900">
                        <a:solidFill>
                          <a:schemeClr val="dk2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17.3321</a:t>
                      </a:r>
                      <a:endParaRPr sz="9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</a:tr>
              <a:tr h="3074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>
                          <a:solidFill>
                            <a:schemeClr val="dk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yes</a:t>
                      </a:r>
                      <a:endParaRPr sz="900">
                        <a:solidFill>
                          <a:schemeClr val="dk2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>
                          <a:solidFill>
                            <a:schemeClr val="dk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</a:t>
                      </a:r>
                      <a:endParaRPr sz="900">
                        <a:solidFill>
                          <a:schemeClr val="dk2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>
                          <a:solidFill>
                            <a:schemeClr val="dk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yes</a:t>
                      </a:r>
                      <a:endParaRPr sz="900">
                        <a:solidFill>
                          <a:schemeClr val="dk2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>
                          <a:solidFill>
                            <a:schemeClr val="dk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yes</a:t>
                      </a:r>
                      <a:endParaRPr sz="900">
                        <a:solidFill>
                          <a:schemeClr val="dk2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>
                          <a:solidFill>
                            <a:schemeClr val="dk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yes</a:t>
                      </a:r>
                      <a:endParaRPr sz="900">
                        <a:solidFill>
                          <a:schemeClr val="dk2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>
                          <a:solidFill>
                            <a:schemeClr val="dk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</a:t>
                      </a:r>
                      <a:endParaRPr sz="900">
                        <a:solidFill>
                          <a:schemeClr val="dk2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7.5013</a:t>
                      </a:r>
                      <a:endParaRPr sz="9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</a:tr>
              <a:tr h="3074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>
                          <a:solidFill>
                            <a:schemeClr val="dk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yes</a:t>
                      </a:r>
                      <a:endParaRPr sz="900">
                        <a:solidFill>
                          <a:schemeClr val="dk2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>
                          <a:solidFill>
                            <a:schemeClr val="dk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</a:t>
                      </a:r>
                      <a:endParaRPr sz="900">
                        <a:solidFill>
                          <a:schemeClr val="dk2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>
                          <a:solidFill>
                            <a:schemeClr val="dk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yes</a:t>
                      </a:r>
                      <a:endParaRPr sz="900">
                        <a:solidFill>
                          <a:schemeClr val="dk2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>
                          <a:solidFill>
                            <a:schemeClr val="dk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yes</a:t>
                      </a:r>
                      <a:endParaRPr sz="900">
                        <a:solidFill>
                          <a:schemeClr val="dk2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>
                          <a:solidFill>
                            <a:schemeClr val="dk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yes</a:t>
                      </a:r>
                      <a:endParaRPr sz="900">
                        <a:solidFill>
                          <a:schemeClr val="dk2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>
                          <a:solidFill>
                            <a:schemeClr val="dk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yes</a:t>
                      </a:r>
                      <a:endParaRPr sz="900">
                        <a:solidFill>
                          <a:schemeClr val="dk2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3.1556</a:t>
                      </a:r>
                      <a:endParaRPr sz="9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</a:tr>
              <a:tr h="3074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>
                          <a:solidFill>
                            <a:schemeClr val="dk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yes</a:t>
                      </a:r>
                      <a:endParaRPr sz="900">
                        <a:solidFill>
                          <a:schemeClr val="dk2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>
                          <a:solidFill>
                            <a:schemeClr val="dk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yes</a:t>
                      </a:r>
                      <a:endParaRPr sz="900">
                        <a:solidFill>
                          <a:schemeClr val="dk2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>
                          <a:solidFill>
                            <a:schemeClr val="dk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yes</a:t>
                      </a:r>
                      <a:endParaRPr sz="900">
                        <a:solidFill>
                          <a:schemeClr val="dk2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>
                          <a:solidFill>
                            <a:schemeClr val="dk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yes</a:t>
                      </a:r>
                      <a:endParaRPr sz="900">
                        <a:solidFill>
                          <a:schemeClr val="dk2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>
                          <a:solidFill>
                            <a:schemeClr val="dk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yes</a:t>
                      </a:r>
                      <a:endParaRPr sz="900">
                        <a:solidFill>
                          <a:schemeClr val="dk2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>
                          <a:solidFill>
                            <a:schemeClr val="dk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yes</a:t>
                      </a:r>
                      <a:endParaRPr sz="900">
                        <a:solidFill>
                          <a:schemeClr val="dk2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5.0000</a:t>
                      </a:r>
                      <a:endParaRPr sz="9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50">
                <a:latin typeface="Times New Roman"/>
                <a:ea typeface="Times New Roman"/>
                <a:cs typeface="Times New Roman"/>
                <a:sym typeface="Times New Roman"/>
              </a:rPr>
              <a:t>AIC and BIC</a:t>
            </a:r>
            <a:endParaRPr sz="215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8" name="Google Shape;138;p2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imes New Roman"/>
              <a:buChar char="●"/>
            </a:pPr>
            <a:r>
              <a:rPr lang="en-GB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model without sex has a lower AIC and BIC, and is therefore better.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139" name="Google Shape;139;p20"/>
          <p:cNvGraphicFramePr/>
          <p:nvPr/>
        </p:nvGraphicFramePr>
        <p:xfrm>
          <a:off x="952500" y="2000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{7812B8B9-65C4-4ED7-9C0C-A839012E4B11}</a:tableStyleId>
              </a:tblPr>
              <a:tblGrid>
                <a:gridCol w="2413000"/>
                <a:gridCol w="2413000"/>
                <a:gridCol w="24130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800">
                          <a:solidFill>
                            <a:schemeClr val="dk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Parameters</a:t>
                      </a:r>
                      <a:endParaRPr b="1" sz="1800">
                        <a:solidFill>
                          <a:schemeClr val="dk2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800">
                          <a:solidFill>
                            <a:schemeClr val="dk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AIC</a:t>
                      </a:r>
                      <a:endParaRPr b="1" sz="1800">
                        <a:solidFill>
                          <a:schemeClr val="dk2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800">
                          <a:solidFill>
                            <a:schemeClr val="dk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BIC</a:t>
                      </a:r>
                      <a:endParaRPr b="1" sz="1800">
                        <a:solidFill>
                          <a:schemeClr val="dk2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>
                          <a:solidFill>
                            <a:schemeClr val="dk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Full model</a:t>
                      </a:r>
                      <a:endParaRPr sz="1300">
                        <a:solidFill>
                          <a:schemeClr val="dk2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27115.51</a:t>
                      </a:r>
                      <a:endParaRPr sz="13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27167.50</a:t>
                      </a:r>
                      <a:endParaRPr sz="13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>
                          <a:solidFill>
                            <a:schemeClr val="dk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Model without sex</a:t>
                      </a:r>
                      <a:endParaRPr sz="1300">
                        <a:solidFill>
                          <a:schemeClr val="dk2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27113.66</a:t>
                      </a:r>
                      <a:endParaRPr sz="13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27160.45</a:t>
                      </a:r>
                      <a:endParaRPr sz="13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2650">
                <a:latin typeface="Times New Roman"/>
                <a:ea typeface="Times New Roman"/>
                <a:cs typeface="Times New Roman"/>
                <a:sym typeface="Times New Roman"/>
              </a:rPr>
              <a:t>Diagnostic Plots: Residuals Vs. Fitted</a:t>
            </a:r>
            <a:endParaRPr b="1" sz="265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t/>
            </a:r>
            <a:endParaRPr b="1"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2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6" name="Google Shape;14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000" y="1025123"/>
            <a:ext cx="8639999" cy="36711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